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y="6858000" cx="9144000"/>
  <p:notesSz cx="6858000" cy="9144000"/>
  <p:embeddedFontLst>
    <p:embeddedFont>
      <p:font typeface="Arial Black"/>
      <p:regular r:id="rId15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6" roundtripDataSignature="AMtx7miUrZpp0al11vzrdpaDlPYcQtgi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ArialBlack-regular.fntdata"/><Relationship Id="rId14" Type="http://schemas.openxmlformats.org/officeDocument/2006/relationships/slide" Target="slides/slide9.xml"/><Relationship Id="rId16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3871424f74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3871424f742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5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5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2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4" name="Google Shape;74;p2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75" name="Google Shape;75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5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4000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5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81" name="Google Shape;81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6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8"/>
          <p:cNvSpPr txBox="1"/>
          <p:nvPr>
            <p:ph idx="1" type="body"/>
          </p:nvPr>
        </p:nvSpPr>
        <p:spPr>
          <a:xfrm rot="5400000">
            <a:off x="2309019" y="-251619"/>
            <a:ext cx="4525962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9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9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2" name="Google Shape;42;p19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43" name="Google Shape;43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0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0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49" name="Google Shape;49;p20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0" name="Google Shape;50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2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3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5" name="Google Shape;65;p23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6" name="Google Shape;66;p23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67" name="Google Shape;67;p23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68" name="Google Shape;6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4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4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" name="Google Shape;14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ASSEMBLEA SOCIS 2026</a:t>
            </a:r>
            <a:endParaRPr/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1357312" y="3857625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800"/>
              <a:buNone/>
            </a:pPr>
            <a:r>
              <a:rPr b="1" i="0" lang="en-US" sz="4800" u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INGRESSOS I DESPESES </a:t>
            </a:r>
            <a:endParaRPr b="1" sz="4800">
              <a:solidFill>
                <a:srgbClr val="898989"/>
              </a:solidFill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4800"/>
              <a:buNone/>
            </a:pPr>
            <a:r>
              <a:rPr b="1" lang="en-US" sz="4800">
                <a:solidFill>
                  <a:srgbClr val="898989"/>
                </a:solidFill>
              </a:rPr>
              <a:t>CENTRE 2026</a:t>
            </a:r>
            <a:endParaRPr b="1" sz="4800">
              <a:solidFill>
                <a:srgbClr val="898989"/>
              </a:solidFill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3312" y="714375"/>
            <a:ext cx="1571625" cy="1404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Assemblea Socis 2026</a:t>
            </a:r>
            <a:endParaRPr/>
          </a:p>
        </p:txBody>
      </p:sp>
      <p:pic>
        <p:nvPicPr>
          <p:cNvPr id="96" name="Google Shape;96;p7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14375" y="1143000"/>
            <a:ext cx="8001000" cy="550068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PROPOSTA INGRESSOS 2026</a:t>
            </a:r>
            <a:endParaRPr/>
          </a:p>
        </p:txBody>
      </p:sp>
      <p:sp>
        <p:nvSpPr>
          <p:cNvPr id="102" name="Google Shape;102;p8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Saldo inicial				                          3.509,37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Quotes de Socis			                       11.370,00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Activitats 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	        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35.992,00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Arrendament del bar 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	      	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15.953,70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Subvencions oficials a les activitats 41.625,92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Subvencions Obres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	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34.890,05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Devolucions Tributaries </a:t>
            </a:r>
            <a:r>
              <a:rPr b="0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</a:t>
            </a: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25.632,52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  TOTALS    168.923,56</a:t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9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PROPOSTA DESPESES 2026</a:t>
            </a:r>
            <a:endParaRPr/>
          </a:p>
        </p:txBody>
      </p:sp>
      <p:pic>
        <p:nvPicPr>
          <p:cNvPr id="108" name="Google Shape;108;p9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7250" y="1176337"/>
            <a:ext cx="7848600" cy="52530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0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PROPOSTA DESPESES 2026</a:t>
            </a:r>
            <a:endParaRPr/>
          </a:p>
        </p:txBody>
      </p:sp>
      <p:sp>
        <p:nvSpPr>
          <p:cNvPr id="114" name="Google Shape;114;p10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Activitats                   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	         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44.354,80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Material tenda				              500,00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Administració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                  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18.507,52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Despesses Financeres		            2.640,00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Obres centre		        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              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90.449,07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Impostos 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6.472,17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Manteniments i Reparacions</a:t>
            </a: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 </a:t>
            </a: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6.000,00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           	TOTALS    168.923,56</a:t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1"/>
          <p:cNvSpPr txBox="1"/>
          <p:nvPr>
            <p:ph type="title"/>
          </p:nvPr>
        </p:nvSpPr>
        <p:spPr>
          <a:xfrm>
            <a:off x="428625" y="2000250"/>
            <a:ext cx="8215312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</a:pPr>
            <a:r>
              <a:rPr b="0" i="0" lang="en-US" sz="4400" u="none">
                <a:solidFill>
                  <a:schemeClr val="dk1"/>
                </a:solidFill>
                <a:latin typeface="Arial Black"/>
                <a:ea typeface="Arial Black"/>
                <a:cs typeface="Arial Black"/>
                <a:sym typeface="Arial Black"/>
              </a:rPr>
              <a:t>PROPOSTA QUOTES 2027</a:t>
            </a:r>
            <a:endParaRPr/>
          </a:p>
        </p:txBody>
      </p:sp>
      <p:pic>
        <p:nvPicPr>
          <p:cNvPr id="120" name="Google Shape;120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3312" y="500062"/>
            <a:ext cx="1571625" cy="1404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2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0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Assemblea Socis 2026 Proposta Quotes 2027</a:t>
            </a:r>
            <a:endParaRPr/>
          </a:p>
        </p:txBody>
      </p:sp>
      <p:sp>
        <p:nvSpPr>
          <p:cNvPr id="126" name="Google Shape;126;p12"/>
          <p:cNvSpPr txBox="1"/>
          <p:nvPr>
            <p:ph idx="1" type="body"/>
          </p:nvPr>
        </p:nvSpPr>
        <p:spPr>
          <a:xfrm>
            <a:off x="457200" y="1600200"/>
            <a:ext cx="8229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Socis  					                                      348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Despeses 				                           </a:t>
            </a: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78.474,49€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Ingressos (Café i Activitats)	            51.945,70€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Saldo Ingressos / despeses              </a:t>
            </a:r>
            <a:r>
              <a:rPr b="0" i="0" lang="en-US" sz="32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-26.528,79€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Despeses / Socis			                              76,23€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1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PROPOSTA QUOTA 2027		        40,00€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</a:t>
            </a:r>
            <a:endParaRPr/>
          </a:p>
          <a:p>
            <a:pPr indent="-139700" lvl="0" marL="3429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t/>
            </a:r>
            <a:endParaRPr b="0" i="0" sz="3200" u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3"/>
          <p:cNvSpPr txBox="1"/>
          <p:nvPr>
            <p:ph type="title"/>
          </p:nvPr>
        </p:nvSpPr>
        <p:spPr>
          <a:xfrm>
            <a:off x="457200" y="274637"/>
            <a:ext cx="8229600" cy="654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br>
              <a:rPr b="1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Ser solidari té recompensa</a:t>
            </a:r>
            <a:br>
              <a:rPr b="1" i="0" lang="en-US" sz="4400" u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/>
          </a:p>
        </p:txBody>
      </p:sp>
      <p:sp>
        <p:nvSpPr>
          <p:cNvPr id="132" name="Google Shape;132;p13"/>
          <p:cNvSpPr txBox="1"/>
          <p:nvPr>
            <p:ph idx="1" type="body"/>
          </p:nvPr>
        </p:nvSpPr>
        <p:spPr>
          <a:xfrm>
            <a:off x="500062" y="1143000"/>
            <a:ext cx="8186737" cy="5500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Quota i declaració de Renda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Desgravació del 80% de la quota  (40 x 80%) = 32 €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Desgravació del 15% de tot l’import (català) (40x 15%) = 6 €</a:t>
            </a:r>
            <a:endParaRPr/>
          </a:p>
          <a:p>
            <a:pPr indent="-1714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RETORN QUOTA -  40 € desgravació del 95% = 38€ 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Descompte activitats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Cinema – Socis / Sòcies 3€  - S'estalvia 1,50€ pel·lícula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Teatre   - Socis / Sòcies 10€  - S'estalvia 2,00€ representació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Musicals - Socis / Sòcies 10€  - S'estalvia 2,00€ Actuació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Restaurant – Menú 20 un 5% descompte - S'estalvia 1,00€</a:t>
            </a:r>
            <a:endParaRPr/>
          </a:p>
          <a:p>
            <a:pPr indent="-2286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t/>
            </a:r>
            <a:endParaRPr b="1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b="1" i="0" lang="en-US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ESTALVI  - 6,50€ 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871424f742_1_0"/>
          <p:cNvSpPr txBox="1"/>
          <p:nvPr>
            <p:ph type="title"/>
          </p:nvPr>
        </p:nvSpPr>
        <p:spPr>
          <a:xfrm>
            <a:off x="428625" y="2000250"/>
            <a:ext cx="8215200" cy="228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 Black"/>
              <a:buNone/>
            </a:pPr>
            <a:r>
              <a:rPr lang="en-US">
                <a:latin typeface="Arial Black"/>
                <a:ea typeface="Arial Black"/>
                <a:cs typeface="Arial Black"/>
                <a:sym typeface="Arial Black"/>
              </a:rPr>
              <a:t>Moltes gràcies!</a:t>
            </a:r>
            <a:endParaRPr/>
          </a:p>
        </p:txBody>
      </p:sp>
      <p:pic>
        <p:nvPicPr>
          <p:cNvPr id="138" name="Google Shape;138;g3871424f742_1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43312" y="500062"/>
            <a:ext cx="1571625" cy="1404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2026-01-23T10:27:09Z</dcterms:created>
  <dc:creator>Usuario</dc:creator>
</cp:coreProperties>
</file>